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4" r:id="rId4"/>
    <p:sldId id="295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304" r:id="rId17"/>
    <p:sldId id="271" r:id="rId18"/>
    <p:sldId id="305" r:id="rId19"/>
    <p:sldId id="272" r:id="rId20"/>
    <p:sldId id="296" r:id="rId21"/>
    <p:sldId id="273" r:id="rId22"/>
    <p:sldId id="303" r:id="rId23"/>
    <p:sldId id="299" r:id="rId24"/>
    <p:sldId id="300" r:id="rId25"/>
    <p:sldId id="301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4" d="100"/>
          <a:sy n="84" d="100"/>
        </p:scale>
        <p:origin x="-15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zh-CN" altLang="en-US" b="1" dirty="0" smtClean="0"/>
              <a:t>新互助保障活动补助申请样本及讲解</a:t>
            </a:r>
            <a:endParaRPr lang="zh-CN" altLang="en-US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547664" y="4293096"/>
            <a:ext cx="6288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广西职工医疗互助保障活动南宁办事</a:t>
            </a:r>
            <a:r>
              <a:rPr lang="zh-CN" altLang="en-US" sz="2800" dirty="0" smtClean="0"/>
              <a:t>处</a:t>
            </a:r>
            <a:endParaRPr lang="en-US" altLang="zh-CN" sz="2800" dirty="0" smtClean="0"/>
          </a:p>
          <a:p>
            <a:r>
              <a:rPr lang="en-US" altLang="zh-CN" sz="2800" dirty="0" smtClean="0"/>
              <a:t>                                2019</a:t>
            </a:r>
            <a:r>
              <a:rPr lang="zh-CN" altLang="en-US" sz="2800" dirty="0" smtClean="0"/>
              <a:t>年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40768"/>
            <a:ext cx="3456384" cy="381642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800" dirty="0" smtClean="0">
                <a:latin typeface="+mn-ea"/>
              </a:rPr>
              <a:t>4.</a:t>
            </a:r>
            <a:r>
              <a:rPr lang="zh-CN" altLang="en-US" sz="3800" dirty="0" smtClean="0">
                <a:latin typeface="+mn-ea"/>
              </a:rPr>
              <a:t> 住院票据</a:t>
            </a:r>
            <a:endParaRPr lang="en-US" altLang="zh-CN" sz="3800" dirty="0" smtClean="0">
              <a:latin typeface="+mn-ea"/>
            </a:endParaRPr>
          </a:p>
          <a:p>
            <a:pPr>
              <a:buNone/>
            </a:pPr>
            <a:r>
              <a:rPr lang="en-US" altLang="zh-CN" sz="3800" dirty="0" smtClean="0">
                <a:latin typeface="+mn-ea"/>
              </a:rPr>
              <a:t>    </a:t>
            </a:r>
            <a:r>
              <a:rPr lang="zh-CN" altLang="en-US" sz="3800" dirty="0" smtClean="0">
                <a:latin typeface="+mn-ea"/>
              </a:rPr>
              <a:t>（一式一份）</a:t>
            </a:r>
            <a:endParaRPr lang="en-US" altLang="zh-CN" sz="3800" dirty="0" smtClean="0">
              <a:latin typeface="+mn-ea"/>
            </a:endParaRPr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）医保结算单复印件</a:t>
            </a:r>
            <a:endParaRPr lang="en-US" altLang="zh-CN" dirty="0" smtClean="0"/>
          </a:p>
          <a:p>
            <a:r>
              <a:rPr lang="zh-CN" altLang="en-US" sz="2600" dirty="0" smtClean="0"/>
              <a:t>原件确实有他用时，请参保单位经办人、代办点盖章并签字。</a:t>
            </a:r>
            <a:endParaRPr lang="en-US" altLang="zh-CN" sz="2600" dirty="0" smtClean="0"/>
          </a:p>
          <a:p>
            <a:r>
              <a:rPr lang="zh-CN" altLang="en-US" sz="2600" dirty="0" smtClean="0"/>
              <a:t>加盖“此复印件与原件相符”、审核人章。</a:t>
            </a:r>
            <a:endParaRPr lang="en-US" altLang="zh-CN" sz="2600" dirty="0" smtClean="0"/>
          </a:p>
        </p:txBody>
      </p:sp>
      <p:pic>
        <p:nvPicPr>
          <p:cNvPr id="6" name="图片 5" descr="样1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052736"/>
            <a:ext cx="4320480" cy="5651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705" y="1196975"/>
            <a:ext cx="5976471" cy="244856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 住院票据</a:t>
            </a:r>
            <a:r>
              <a:rPr lang="zh-CN" altLang="en-US" sz="2800" dirty="0" smtClean="0"/>
              <a:t>（一式一份）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）住院发票</a:t>
            </a:r>
            <a:r>
              <a:rPr lang="zh-CN" altLang="en-US" dirty="0" smtClean="0">
                <a:sym typeface="+mn-ea"/>
              </a:rPr>
              <a:t>原件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sz="2800" dirty="0" smtClean="0"/>
              <a:t>          </a:t>
            </a:r>
            <a:endParaRPr lang="en-US" altLang="zh-CN" sz="2800" dirty="0" smtClean="0"/>
          </a:p>
        </p:txBody>
      </p:sp>
      <p:pic>
        <p:nvPicPr>
          <p:cNvPr id="7" name="图片 6" descr="样8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6286229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28800"/>
            <a:ext cx="3240360" cy="295232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 住院票据</a:t>
            </a:r>
            <a:r>
              <a:rPr lang="zh-CN" altLang="en-US" sz="2800" dirty="0" smtClean="0"/>
              <a:t>（一式一份）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）住院发票复印件</a:t>
            </a:r>
            <a:endParaRPr lang="en-US" altLang="zh-CN" dirty="0" smtClean="0"/>
          </a:p>
          <a:p>
            <a:r>
              <a:rPr lang="zh-CN" altLang="en-US" sz="2600" dirty="0" smtClean="0"/>
              <a:t>原件确实有他用时，请参保单位经办人、代办点盖章并签字。</a:t>
            </a:r>
            <a:endParaRPr lang="en-US" altLang="zh-CN" sz="2600" dirty="0" smtClean="0"/>
          </a:p>
          <a:p>
            <a:r>
              <a:rPr lang="zh-CN" altLang="en-US" sz="2600" dirty="0" smtClean="0"/>
              <a:t>加盖“此复印件与原件相符”、审核人章。</a:t>
            </a:r>
            <a:endParaRPr lang="en-US" altLang="zh-CN" sz="2600" dirty="0" smtClean="0"/>
          </a:p>
          <a:p>
            <a:pPr>
              <a:buNone/>
            </a:pPr>
            <a:endParaRPr lang="en-US" altLang="zh-CN" sz="2800" dirty="0" smtClean="0"/>
          </a:p>
        </p:txBody>
      </p:sp>
      <p:pic>
        <p:nvPicPr>
          <p:cNvPr id="6" name="图片 5" descr="样10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9141" y="1916832"/>
            <a:ext cx="5824859" cy="3960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96752"/>
            <a:ext cx="4176464" cy="511256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 住院票据</a:t>
            </a:r>
            <a:r>
              <a:rPr lang="zh-CN" altLang="en-US" sz="2800" dirty="0" smtClean="0"/>
              <a:t>（一式一份）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）费用清</a:t>
            </a:r>
            <a:r>
              <a:rPr lang="zh-CN" altLang="en-US" dirty="0" smtClean="0"/>
              <a:t>单</a:t>
            </a:r>
            <a:endParaRPr lang="en-US" altLang="zh-CN" dirty="0" smtClean="0"/>
          </a:p>
          <a:p>
            <a:r>
              <a:rPr lang="zh-CN" altLang="en-US" sz="3000" dirty="0" smtClean="0">
                <a:solidFill>
                  <a:srgbClr val="FF0000"/>
                </a:solidFill>
              </a:rPr>
              <a:t>补助</a:t>
            </a:r>
            <a:r>
              <a:rPr lang="zh-CN" altLang="en-US" sz="3000" dirty="0" smtClean="0">
                <a:solidFill>
                  <a:srgbClr val="FF0000"/>
                </a:solidFill>
              </a:rPr>
              <a:t>金超过</a:t>
            </a:r>
            <a:r>
              <a:rPr lang="en-US" altLang="zh-CN" sz="3000" dirty="0" smtClean="0">
                <a:solidFill>
                  <a:srgbClr val="FF0000"/>
                </a:solidFill>
              </a:rPr>
              <a:t>5</a:t>
            </a:r>
            <a:r>
              <a:rPr lang="zh-CN" altLang="en-US" sz="3000" dirty="0" smtClean="0">
                <a:solidFill>
                  <a:srgbClr val="FF0000"/>
                </a:solidFill>
              </a:rPr>
              <a:t>万</a:t>
            </a:r>
            <a:r>
              <a:rPr lang="zh-CN" altLang="en-US" sz="3000" dirty="0" smtClean="0">
                <a:solidFill>
                  <a:srgbClr val="FF0000"/>
                </a:solidFill>
              </a:rPr>
              <a:t>的</a:t>
            </a:r>
            <a:r>
              <a:rPr lang="zh-CN" altLang="en-US" sz="3000" dirty="0" smtClean="0">
                <a:solidFill>
                  <a:srgbClr val="FF0000"/>
                </a:solidFill>
              </a:rPr>
              <a:t>需上交区总审核，需提交费用清单</a:t>
            </a:r>
            <a:endParaRPr lang="en-US" altLang="zh-CN" sz="30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如发票、医保结算单、费用清单三方金额一致无异议的，可不提交费用清单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原件确实有他用时，请参保单位经办人或代办点盖章并签字。</a:t>
            </a:r>
            <a:endParaRPr lang="en-US" altLang="zh-CN" sz="2800" dirty="0" smtClean="0"/>
          </a:p>
          <a:p>
            <a:r>
              <a:rPr lang="zh-CN" altLang="en-US" sz="2800" dirty="0" smtClean="0"/>
              <a:t>加盖“此复印件与原件相符”、审核人章。</a:t>
            </a:r>
            <a:endParaRPr lang="en-US" altLang="zh-CN" sz="2800" dirty="0" smtClean="0"/>
          </a:p>
        </p:txBody>
      </p:sp>
      <p:pic>
        <p:nvPicPr>
          <p:cNvPr id="6" name="图片 5" descr="样9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4079074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412776"/>
            <a:ext cx="6984776" cy="417646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补助金转账账户信息</a:t>
            </a:r>
            <a:r>
              <a:rPr lang="zh-CN" altLang="en-US" sz="2800" dirty="0" smtClean="0"/>
              <a:t>（一式一份）</a:t>
            </a:r>
            <a:endParaRPr lang="en-US" altLang="zh-CN" sz="2800" dirty="0" smtClean="0"/>
          </a:p>
          <a:p>
            <a:r>
              <a:rPr lang="zh-CN" altLang="en-US" sz="2600" dirty="0" smtClean="0"/>
              <a:t>如多次住院一起提交申请的只用交两份</a:t>
            </a:r>
            <a:endParaRPr lang="en-US" altLang="zh-CN" sz="2600" dirty="0" smtClean="0"/>
          </a:p>
          <a:p>
            <a:r>
              <a:rPr lang="zh-CN" altLang="en-US" sz="2600" dirty="0" smtClean="0"/>
              <a:t>如转参保职工本人账户的，只用交一式一份</a:t>
            </a:r>
            <a:endParaRPr lang="en-US" altLang="zh-CN" sz="2600" dirty="0" smtClean="0"/>
          </a:p>
          <a:p>
            <a:r>
              <a:rPr lang="zh-CN" altLang="en-US" sz="2600" dirty="0" smtClean="0"/>
              <a:t>住院补助申请：自办理出院手续之日起，补助金申请应在该年度提出，最迟至次年第一季度行使</a:t>
            </a:r>
            <a:endParaRPr lang="en-US" altLang="zh-CN" sz="26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复印转账银行卡正面并写上完整账户信息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二</a:t>
            </a:r>
            <a:r>
              <a:rPr lang="en-US" altLang="zh-CN" dirty="0" smtClean="0"/>
              <a:t>.</a:t>
            </a:r>
            <a:r>
              <a:rPr lang="zh-CN" altLang="en-US" dirty="0" smtClean="0"/>
              <a:t>身故补助申请材料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7056784" cy="18002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申请表（一式一份）</a:t>
            </a:r>
            <a:endParaRPr lang="en-US" altLang="zh-CN" sz="2800" dirty="0" smtClean="0"/>
          </a:p>
        </p:txBody>
      </p:sp>
      <p:pic>
        <p:nvPicPr>
          <p:cNvPr id="7" name="图片 6" descr="样12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052736"/>
            <a:ext cx="4878275" cy="55446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512" y="1988840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本表将在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2019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日开始使用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二</a:t>
            </a:r>
            <a:r>
              <a:rPr lang="en-US" altLang="zh-CN" dirty="0" smtClean="0"/>
              <a:t>.</a:t>
            </a:r>
            <a:r>
              <a:rPr lang="zh-CN" altLang="en-US" dirty="0" smtClean="0"/>
              <a:t>身故补助申请材料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12776"/>
            <a:ext cx="3096344" cy="25922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身故人与受益人双方身份证复印件（一式一份）</a:t>
            </a:r>
          </a:p>
          <a:p>
            <a:endParaRPr lang="en-US" altLang="zh-CN" sz="2800" dirty="0" smtClean="0"/>
          </a:p>
        </p:txBody>
      </p:sp>
      <p:pic>
        <p:nvPicPr>
          <p:cNvPr id="5" name="图片 4" descr="样4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772816"/>
            <a:ext cx="2134250" cy="3116266"/>
          </a:xfrm>
          <a:prstGeom prst="rect">
            <a:avLst/>
          </a:prstGeom>
        </p:spPr>
      </p:pic>
      <p:pic>
        <p:nvPicPr>
          <p:cNvPr id="6" name="图片 5" descr="样13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556792"/>
            <a:ext cx="2323654" cy="3661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二</a:t>
            </a:r>
            <a:r>
              <a:rPr lang="en-US" altLang="zh-CN" dirty="0" smtClean="0"/>
              <a:t>.</a:t>
            </a:r>
            <a:r>
              <a:rPr lang="zh-CN" altLang="en-US" dirty="0" smtClean="0"/>
              <a:t>身故补助申请材料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12776"/>
            <a:ext cx="2808312" cy="230425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身故人与受益人关系证明复印件（结婚证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户口本） （一式一份）</a:t>
            </a:r>
            <a:endParaRPr lang="en-US" altLang="zh-CN" sz="2800" dirty="0" smtClean="0"/>
          </a:p>
        </p:txBody>
      </p:sp>
      <p:pic>
        <p:nvPicPr>
          <p:cNvPr id="7" name="图片 6" descr="样14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052736"/>
            <a:ext cx="4392488" cy="5508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二</a:t>
            </a:r>
            <a:r>
              <a:rPr lang="en-US" altLang="zh-CN" dirty="0" smtClean="0"/>
              <a:t>.</a:t>
            </a:r>
            <a:r>
              <a:rPr lang="zh-CN" altLang="en-US" dirty="0" smtClean="0"/>
              <a:t>身故补助申请材料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144016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身故人无指定受益人，需提交现有继承人说明及承诺和委托书（各一式一份）</a:t>
            </a:r>
            <a:endParaRPr lang="en-US" altLang="zh-CN" sz="2800" dirty="0" smtClean="0"/>
          </a:p>
        </p:txBody>
      </p:sp>
      <p:pic>
        <p:nvPicPr>
          <p:cNvPr id="5" name="图片 4" descr="QQ图片201812241951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24437"/>
            <a:ext cx="3456384" cy="4833563"/>
          </a:xfrm>
          <a:prstGeom prst="rect">
            <a:avLst/>
          </a:prstGeom>
        </p:spPr>
      </p:pic>
      <p:pic>
        <p:nvPicPr>
          <p:cNvPr id="6" name="图片 5" descr="QQ图片201812241952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012269"/>
            <a:ext cx="3600400" cy="484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二</a:t>
            </a:r>
            <a:r>
              <a:rPr lang="en-US" altLang="zh-CN" dirty="0" smtClean="0"/>
              <a:t>.</a:t>
            </a:r>
            <a:r>
              <a:rPr lang="zh-CN" altLang="en-US" dirty="0" smtClean="0"/>
              <a:t>身故补助申请材料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700808"/>
            <a:ext cx="3600400" cy="172819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4.</a:t>
            </a:r>
            <a:r>
              <a:rPr lang="zh-CN" altLang="en-US" sz="2800" dirty="0" smtClean="0"/>
              <a:t>身故人医学死亡证明复印件（一式一份）</a:t>
            </a:r>
            <a:endParaRPr lang="en-US" altLang="zh-CN" sz="2800" dirty="0" smtClean="0"/>
          </a:p>
        </p:txBody>
      </p:sp>
      <p:sp>
        <p:nvSpPr>
          <p:cNvPr id="10" name="矩形 9"/>
          <p:cNvSpPr/>
          <p:nvPr/>
        </p:nvSpPr>
        <p:spPr>
          <a:xfrm>
            <a:off x="179512" y="5301208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备注：身故申请时效为身故当天起五年内提出。</a:t>
            </a:r>
            <a:endParaRPr lang="en-US" altLang="zh-CN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" name="图片 4" descr="123456754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3312368" cy="5376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zh-CN" altLang="en-US" dirty="0" smtClean="0"/>
              <a:t>特别说明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456385"/>
          </a:xfrm>
        </p:spPr>
        <p:txBody>
          <a:bodyPr/>
          <a:lstStyle/>
          <a:p>
            <a:r>
              <a:rPr lang="zh-CN" altLang="en-US" dirty="0" smtClean="0"/>
              <a:t>该样本均为各单位递交至办事处审核的材料，涉及个人信息已全部隐盖。</a:t>
            </a:r>
            <a:endParaRPr lang="en-US" altLang="zh-CN" dirty="0" smtClean="0"/>
          </a:p>
          <a:p>
            <a:r>
              <a:rPr lang="zh-CN" altLang="en-US" dirty="0" smtClean="0"/>
              <a:t>此份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内容仅供南宁市各代办点、参保单位准备申请材料时参考，请不要用于互助保障活动外任何商业用途。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二</a:t>
            </a:r>
            <a:r>
              <a:rPr lang="en-US" altLang="zh-CN" dirty="0" smtClean="0"/>
              <a:t>.</a:t>
            </a:r>
            <a:r>
              <a:rPr lang="zh-CN" altLang="en-US" dirty="0" smtClean="0"/>
              <a:t>身故补助申请材料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844824"/>
            <a:ext cx="2664296" cy="201622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4.</a:t>
            </a:r>
            <a:r>
              <a:rPr lang="zh-CN" altLang="en-US" sz="2800" dirty="0" smtClean="0"/>
              <a:t>身故人户口注销单复印件（一式一份）</a:t>
            </a:r>
            <a:endParaRPr lang="en-US" altLang="zh-CN" sz="2800" dirty="0" smtClean="0"/>
          </a:p>
        </p:txBody>
      </p:sp>
      <p:pic>
        <p:nvPicPr>
          <p:cNvPr id="6" name="图片 5" descr="户口注销单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268760"/>
            <a:ext cx="4464496" cy="4983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二</a:t>
            </a:r>
            <a:r>
              <a:rPr lang="en-US" altLang="zh-CN" dirty="0" smtClean="0"/>
              <a:t>.</a:t>
            </a:r>
            <a:r>
              <a:rPr lang="zh-CN" altLang="en-US" dirty="0" smtClean="0"/>
              <a:t>身故补助申请材料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628800"/>
            <a:ext cx="2952328" cy="187220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5.</a:t>
            </a:r>
            <a:r>
              <a:rPr lang="zh-CN" altLang="en-US" sz="2800" dirty="0" smtClean="0"/>
              <a:t>身故人火化证或土葬证明复印件（一式一份）</a:t>
            </a:r>
            <a:endParaRPr lang="en-US" altLang="zh-CN" sz="2800" dirty="0" smtClean="0"/>
          </a:p>
        </p:txBody>
      </p:sp>
      <p:pic>
        <p:nvPicPr>
          <p:cNvPr id="5" name="图片 4" descr="样16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268760"/>
            <a:ext cx="3744416" cy="499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二</a:t>
            </a:r>
            <a:r>
              <a:rPr lang="en-US" altLang="zh-CN" dirty="0" smtClean="0"/>
              <a:t>.</a:t>
            </a:r>
            <a:r>
              <a:rPr lang="zh-CN" altLang="en-US" dirty="0" smtClean="0"/>
              <a:t>身故补助申请材料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844824"/>
            <a:ext cx="7272808" cy="345638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6.</a:t>
            </a:r>
            <a:r>
              <a:rPr lang="zh-CN" altLang="en-US" dirty="0" smtClean="0"/>
              <a:t>身故补助金转账账户信息</a:t>
            </a:r>
            <a:r>
              <a:rPr lang="zh-CN" altLang="en-US" sz="2800" dirty="0" smtClean="0"/>
              <a:t>（一式一份）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有指定受益人的，复印转账银行卡正面并写上完整信息</a:t>
            </a:r>
            <a:r>
              <a:rPr lang="zh-CN" altLang="en-US" sz="2000" dirty="0" smtClean="0">
                <a:solidFill>
                  <a:srgbClr val="FF0000"/>
                </a:solidFill>
              </a:rPr>
              <a:t>（户名、开户行、账号）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无指定受益人的，提交的委托书即为转账凭证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住院补助除外责任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1.</a:t>
            </a:r>
            <a:r>
              <a:rPr lang="zh-CN" altLang="en-US" dirty="0" smtClean="0"/>
              <a:t>在互助保障期限外发生的住院医疗费用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2.</a:t>
            </a:r>
            <a:r>
              <a:rPr lang="zh-CN" altLang="en-US" dirty="0" smtClean="0"/>
              <a:t>工伤、生育、门诊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3.</a:t>
            </a:r>
            <a:r>
              <a:rPr lang="zh-CN" altLang="en-US" dirty="0" smtClean="0"/>
              <a:t>其他（详</a:t>
            </a:r>
            <a:r>
              <a:rPr lang="zh-CN" altLang="en-US" dirty="0" smtClean="0"/>
              <a:t>见桂工发</a:t>
            </a:r>
            <a:r>
              <a:rPr lang="en-US" altLang="zh-CN" dirty="0" smtClean="0"/>
              <a:t>[</a:t>
            </a:r>
            <a:r>
              <a:rPr lang="en-US" altLang="zh-CN" dirty="0" smtClean="0"/>
              <a:t>2019]31</a:t>
            </a:r>
            <a:r>
              <a:rPr lang="zh-CN" altLang="en-US" dirty="0" smtClean="0"/>
              <a:t>号文第十条）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</a:t>
            </a:r>
            <a:r>
              <a:rPr lang="zh-CN" altLang="en-US" dirty="0" smtClean="0"/>
              <a:t>二</a:t>
            </a:r>
            <a:r>
              <a:rPr lang="en-US" altLang="zh-CN" dirty="0" smtClean="0"/>
              <a:t>.</a:t>
            </a:r>
            <a:r>
              <a:rPr lang="zh-CN" altLang="en-US" dirty="0" smtClean="0"/>
              <a:t>身故补助除外责任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1.</a:t>
            </a:r>
            <a:r>
              <a:rPr lang="zh-CN" altLang="en-US" dirty="0" smtClean="0"/>
              <a:t>参保会员故意犯罪或自杀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2.</a:t>
            </a:r>
            <a:r>
              <a:rPr lang="zh-CN" altLang="en-US" dirty="0" smtClean="0"/>
              <a:t>其他（详</a:t>
            </a:r>
            <a:r>
              <a:rPr lang="zh-CN" altLang="en-US" dirty="0" smtClean="0"/>
              <a:t>见桂工发</a:t>
            </a:r>
            <a:r>
              <a:rPr lang="en-US" altLang="zh-CN" dirty="0" smtClean="0"/>
              <a:t>[2019]31</a:t>
            </a:r>
            <a:r>
              <a:rPr lang="zh-CN" altLang="en-US" dirty="0" smtClean="0"/>
              <a:t>号文第十条）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三</a:t>
            </a:r>
            <a:r>
              <a:rPr lang="en-US" altLang="zh-CN" dirty="0" smtClean="0"/>
              <a:t>.</a:t>
            </a:r>
            <a:r>
              <a:rPr lang="zh-CN" altLang="en-US" dirty="0" smtClean="0"/>
              <a:t>医保结算单如何索要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1.</a:t>
            </a:r>
            <a:r>
              <a:rPr lang="zh-CN" altLang="en-US" dirty="0" smtClean="0"/>
              <a:t>就诊于南宁市所辖</a:t>
            </a:r>
            <a:r>
              <a:rPr lang="en-US" altLang="zh-CN" dirty="0" smtClean="0"/>
              <a:t>5</a:t>
            </a:r>
            <a:r>
              <a:rPr lang="zh-CN" altLang="en-US" dirty="0" smtClean="0"/>
              <a:t>县</a:t>
            </a:r>
            <a:r>
              <a:rPr lang="en-US" altLang="zh-CN" dirty="0" smtClean="0"/>
              <a:t>7</a:t>
            </a:r>
            <a:r>
              <a:rPr lang="zh-CN" altLang="en-US" dirty="0" smtClean="0"/>
              <a:t>城区内医保定点的医疗机构均可打印：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</a:t>
            </a:r>
            <a:r>
              <a:rPr lang="zh-CN" altLang="en-US" dirty="0" smtClean="0"/>
              <a:t>①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住院费用结算窗口，可与住院收费票据、费用清单一起打印。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②.</a:t>
            </a:r>
            <a:r>
              <a:rPr lang="zh-CN" altLang="en-US" dirty="0" smtClean="0"/>
              <a:t>医院的医保结算科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2.</a:t>
            </a:r>
            <a:r>
              <a:rPr lang="zh-CN" altLang="en-US" dirty="0" smtClean="0"/>
              <a:t>区内外异地就医：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①.</a:t>
            </a:r>
            <a:r>
              <a:rPr lang="zh-CN" altLang="en-US" dirty="0" smtClean="0"/>
              <a:t>就医院端打印（如上）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 ②</a:t>
            </a:r>
            <a:r>
              <a:rPr lang="en-US" altLang="zh-CN" dirty="0" smtClean="0"/>
              <a:t>.</a:t>
            </a:r>
            <a:r>
              <a:rPr lang="zh-CN" altLang="en-US" dirty="0" smtClean="0"/>
              <a:t>回参保地社保局打印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四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住院补助计算公式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1.</a:t>
            </a:r>
            <a:r>
              <a:rPr lang="zh-CN" altLang="en-US" dirty="0" smtClean="0"/>
              <a:t>补助基数</a:t>
            </a:r>
            <a:r>
              <a:rPr lang="en-US" altLang="zh-CN" dirty="0" smtClean="0"/>
              <a:t>=</a:t>
            </a:r>
            <a:r>
              <a:rPr lang="zh-CN" altLang="en-US" dirty="0" smtClean="0"/>
              <a:t> 总费用</a:t>
            </a:r>
            <a:r>
              <a:rPr lang="en-US" altLang="zh-CN" dirty="0" smtClean="0"/>
              <a:t>-</a:t>
            </a:r>
            <a:r>
              <a:rPr lang="zh-CN" altLang="en-US" dirty="0" smtClean="0"/>
              <a:t>基本统筹</a:t>
            </a:r>
            <a:r>
              <a:rPr lang="en-US" altLang="zh-CN" dirty="0" smtClean="0"/>
              <a:t>-</a:t>
            </a:r>
            <a:r>
              <a:rPr lang="zh-CN" altLang="en-US" dirty="0" smtClean="0"/>
              <a:t>大额医疗</a:t>
            </a:r>
            <a:r>
              <a:rPr lang="en-US" altLang="zh-CN" dirty="0" smtClean="0"/>
              <a:t>-</a:t>
            </a:r>
            <a:r>
              <a:rPr lang="zh-CN" altLang="en-US" dirty="0" smtClean="0"/>
              <a:t>公务员补贴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自费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2.</a:t>
            </a:r>
            <a:r>
              <a:rPr lang="zh-CN" altLang="en-US" dirty="0" smtClean="0"/>
              <a:t>补助金额</a:t>
            </a:r>
            <a:r>
              <a:rPr lang="en-US" altLang="zh-CN" dirty="0" smtClean="0"/>
              <a:t>=</a:t>
            </a:r>
            <a:r>
              <a:rPr lang="zh-CN" altLang="en-US" dirty="0" smtClean="0"/>
              <a:t>补助基数</a:t>
            </a:r>
            <a:r>
              <a:rPr lang="en-US" altLang="zh-CN" dirty="0" smtClean="0"/>
              <a:t>×</a:t>
            </a:r>
            <a:r>
              <a:rPr lang="zh-CN" altLang="en-US" dirty="0" smtClean="0"/>
              <a:t>补助比例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备注：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日起住院的补助基数为</a:t>
            </a:r>
            <a:r>
              <a:rPr lang="en-US" altLang="zh-CN" dirty="0" smtClean="0"/>
              <a:t>500</a:t>
            </a:r>
            <a:r>
              <a:rPr lang="zh-CN" altLang="en-US" dirty="0" smtClean="0"/>
              <a:t>元，补助比例</a:t>
            </a:r>
            <a:r>
              <a:rPr lang="zh-CN" altLang="en-US" dirty="0" smtClean="0"/>
              <a:t>为</a:t>
            </a:r>
            <a:r>
              <a:rPr lang="en-US" altLang="zh-CN" dirty="0" smtClean="0"/>
              <a:t>40</a:t>
            </a:r>
            <a:r>
              <a:rPr lang="en-US" altLang="zh-CN" dirty="0" smtClean="0"/>
              <a:t>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/>
              <a:t>一、住院补助申请材料</a:t>
            </a:r>
          </a:p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en-US" dirty="0" smtClean="0"/>
              <a:t>、申请表</a:t>
            </a:r>
            <a:r>
              <a:rPr lang="zh-CN" altLang="en-US" dirty="0"/>
              <a:t>（一</a:t>
            </a:r>
            <a:r>
              <a:rPr lang="zh-CN" altLang="en-US" dirty="0" smtClean="0"/>
              <a:t>式一份</a:t>
            </a:r>
            <a:r>
              <a:rPr lang="zh-CN" altLang="en-US" dirty="0"/>
              <a:t>）</a:t>
            </a:r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、申请人身份证复印件（一式一份）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、医院材料（各一式一份）</a:t>
            </a:r>
            <a:r>
              <a:rPr lang="zh-CN" altLang="en-US" sz="2800" dirty="0" smtClean="0"/>
              <a:t>：疾病诊断证明书、出院记录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、住院票据（各一式一份）：</a:t>
            </a:r>
            <a:r>
              <a:rPr lang="zh-CN" altLang="en-US" sz="2800" dirty="0" smtClean="0"/>
              <a:t>医保结算单、住院发票、或住院费用清单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dirty="0" smtClean="0"/>
              <a:t>5</a:t>
            </a:r>
            <a:r>
              <a:rPr lang="zh-CN" altLang="en-US" dirty="0" smtClean="0"/>
              <a:t>、补助金转账账户信息（一式一份）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备注：以上材料如只提交复印件，请报送单位在复印件上盖章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二、身故补</a:t>
            </a:r>
            <a:r>
              <a:rPr lang="zh-CN" altLang="en-US" dirty="0"/>
              <a:t>助申请材料</a:t>
            </a:r>
          </a:p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en-US" dirty="0" smtClean="0"/>
              <a:t>、申请表（</a:t>
            </a:r>
            <a:r>
              <a:rPr lang="zh-CN" altLang="en-US" dirty="0"/>
              <a:t>一</a:t>
            </a:r>
            <a:r>
              <a:rPr lang="zh-CN" altLang="en-US" dirty="0" smtClean="0"/>
              <a:t>式一份</a:t>
            </a:r>
            <a:r>
              <a:rPr lang="zh-CN" altLang="en-US" dirty="0"/>
              <a:t>）</a:t>
            </a:r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、身故人身份证复印件、受益人身份证复印件（一式一份）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、身故人与受益人关系证明复印件（结婚证</a:t>
            </a:r>
            <a:r>
              <a:rPr lang="en-US" altLang="zh-CN" dirty="0" smtClean="0"/>
              <a:t>/</a:t>
            </a:r>
            <a:r>
              <a:rPr lang="zh-CN" altLang="en-US" dirty="0" smtClean="0"/>
              <a:t>户口本等）如身故人无指定受益人，需提交现有继承人说明及承诺和委托书（各一式一份）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、身故人医学死亡证明或户口注销单复印件（一式一份）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5</a:t>
            </a:r>
            <a:r>
              <a:rPr lang="zh-CN" altLang="en-US" dirty="0" smtClean="0"/>
              <a:t>、身故人火化证或土葬证明复印件（一式一份）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</a:t>
            </a:r>
            <a:r>
              <a:rPr lang="zh-CN" altLang="en-US" dirty="0" smtClean="0"/>
              <a:t>、身故补助委托证明或账户信息（一式一份）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备注：请报送单位在复印件上盖章。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700808"/>
            <a:ext cx="4320480" cy="1008112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申请</a:t>
            </a:r>
            <a:r>
              <a:rPr lang="zh-CN" altLang="en-US" sz="2800" dirty="0" smtClean="0"/>
              <a:t>表（一式一份）</a:t>
            </a:r>
            <a:endParaRPr lang="en-US" altLang="zh-CN" sz="2800" dirty="0" smtClean="0"/>
          </a:p>
          <a:p>
            <a:endParaRPr lang="zh-CN" altLang="en-US" dirty="0"/>
          </a:p>
        </p:txBody>
      </p:sp>
      <p:pic>
        <p:nvPicPr>
          <p:cNvPr id="6" name="图片 5" descr="样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124744"/>
            <a:ext cx="4896544" cy="5574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21297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+mn-ea"/>
              </a:rPr>
              <a:t>本表在</a:t>
            </a:r>
            <a:r>
              <a:rPr lang="en-US" altLang="zh-CN" sz="3600" dirty="0" smtClean="0">
                <a:solidFill>
                  <a:srgbClr val="FF0000"/>
                </a:solidFill>
                <a:latin typeface="+mn-ea"/>
              </a:rPr>
              <a:t>2019</a:t>
            </a:r>
            <a:r>
              <a:rPr lang="zh-CN" altLang="en-US" sz="3600" dirty="0" smtClean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sz="36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3600" dirty="0" smtClean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sz="36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3600" dirty="0" smtClean="0">
                <a:solidFill>
                  <a:srgbClr val="FF0000"/>
                </a:solidFill>
                <a:latin typeface="+mn-ea"/>
              </a:rPr>
              <a:t>日开始使用</a:t>
            </a:r>
            <a:endParaRPr lang="zh-CN" altLang="en-US" sz="36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84784"/>
            <a:ext cx="3456384" cy="216024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 申请人身份证复印件</a:t>
            </a:r>
            <a:r>
              <a:rPr lang="zh-CN" altLang="en-US" sz="2800" dirty="0" smtClean="0"/>
              <a:t>（一式一份）</a:t>
            </a:r>
            <a:endParaRPr lang="en-US" altLang="zh-CN" sz="2800" dirty="0" smtClean="0"/>
          </a:p>
          <a:p>
            <a:r>
              <a:rPr lang="zh-CN" altLang="en-US" sz="2800" dirty="0" smtClean="0"/>
              <a:t>有效期内的</a:t>
            </a:r>
            <a:r>
              <a:rPr lang="en-US" altLang="zh-CN" sz="2800" dirty="0" smtClean="0"/>
              <a:t>18</a:t>
            </a:r>
            <a:r>
              <a:rPr lang="zh-CN" altLang="en-US" sz="2800" dirty="0" smtClean="0"/>
              <a:t>位数二代居民身份证复印件（正反面）</a:t>
            </a:r>
            <a:endParaRPr lang="zh-CN" altLang="en-US" sz="2800" dirty="0"/>
          </a:p>
        </p:txBody>
      </p:sp>
      <p:pic>
        <p:nvPicPr>
          <p:cNvPr id="6" name="图片 5" descr="样4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052736"/>
            <a:ext cx="4032448" cy="5576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12776"/>
            <a:ext cx="3168352" cy="223224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 医院材料</a:t>
            </a:r>
            <a:r>
              <a:rPr lang="zh-CN" altLang="en-US" sz="2800" dirty="0" smtClean="0"/>
              <a:t>（一式一份）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）疾病诊断证明书（一式一份）</a:t>
            </a:r>
            <a:endParaRPr lang="en-US" altLang="zh-CN" sz="2800" dirty="0" smtClean="0"/>
          </a:p>
        </p:txBody>
      </p:sp>
      <p:pic>
        <p:nvPicPr>
          <p:cNvPr id="7" name="图片 6" descr="样5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412776"/>
            <a:ext cx="513077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84784"/>
            <a:ext cx="2952328" cy="216024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 医院材料（一式一份）</a:t>
            </a:r>
            <a:endParaRPr lang="en-US" altLang="zh-CN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）出院记录</a:t>
            </a:r>
            <a:endParaRPr lang="en-US" altLang="zh-CN" sz="2800" dirty="0" smtClean="0"/>
          </a:p>
          <a:p>
            <a:endParaRPr lang="en-US" altLang="zh-CN" sz="2800" dirty="0" smtClean="0"/>
          </a:p>
        </p:txBody>
      </p:sp>
      <p:pic>
        <p:nvPicPr>
          <p:cNvPr id="7" name="图片 6" descr="样6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052736"/>
            <a:ext cx="4904611" cy="5679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住院补助申请材料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84784"/>
            <a:ext cx="3600400" cy="237626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 住院票据</a:t>
            </a:r>
            <a:endParaRPr lang="en-US" altLang="zh-CN" dirty="0" smtClean="0"/>
          </a:p>
          <a:p>
            <a:pPr>
              <a:buNone/>
            </a:pPr>
            <a:r>
              <a:rPr lang="en-US" altLang="zh-CN" sz="2800" dirty="0" smtClean="0"/>
              <a:t>       </a:t>
            </a:r>
            <a:r>
              <a:rPr lang="zh-CN" altLang="en-US" sz="2800" dirty="0" smtClean="0"/>
              <a:t>（一式一份）</a:t>
            </a:r>
            <a:endParaRPr lang="en-US" altLang="zh-CN" sz="2800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）医保结算单原件</a:t>
            </a:r>
            <a:endParaRPr lang="en-US" altLang="zh-CN" dirty="0" smtClean="0"/>
          </a:p>
        </p:txBody>
      </p:sp>
      <p:pic>
        <p:nvPicPr>
          <p:cNvPr id="5" name="图片 4" descr="样7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052736"/>
            <a:ext cx="4250486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1755</Words>
  <Application>Microsoft Office PowerPoint</Application>
  <PresentationFormat>全屏显示(4:3)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新互助保障活动补助申请样本及讲解</vt:lpstr>
      <vt:lpstr>特别说明</vt:lpstr>
      <vt:lpstr>目录</vt:lpstr>
      <vt:lpstr>目录</vt:lpstr>
      <vt:lpstr>一.住院补助申请材料</vt:lpstr>
      <vt:lpstr>一.住院补助申请材料</vt:lpstr>
      <vt:lpstr>一.住院补助申请材料</vt:lpstr>
      <vt:lpstr>一.住院补助申请材料</vt:lpstr>
      <vt:lpstr>一.住院补助申请材料</vt:lpstr>
      <vt:lpstr>一.住院补助申请材料</vt:lpstr>
      <vt:lpstr>一.住院补助申请材料</vt:lpstr>
      <vt:lpstr>一.住院补助申请材料</vt:lpstr>
      <vt:lpstr>一.住院补助申请材料</vt:lpstr>
      <vt:lpstr>一.住院补助申请材料</vt:lpstr>
      <vt:lpstr>二.身故补助申请材料</vt:lpstr>
      <vt:lpstr>二.身故补助申请材料</vt:lpstr>
      <vt:lpstr>二.身故补助申请材料</vt:lpstr>
      <vt:lpstr>二.身故补助申请材料</vt:lpstr>
      <vt:lpstr>二.身故补助申请材料</vt:lpstr>
      <vt:lpstr>二.身故补助申请材料</vt:lpstr>
      <vt:lpstr>二.身故补助申请材料</vt:lpstr>
      <vt:lpstr>二.身故补助申请材料</vt:lpstr>
      <vt:lpstr>常见问题</vt:lpstr>
      <vt:lpstr>常见问题</vt:lpstr>
      <vt:lpstr>常见问题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新保障活动申请补助材料样本</dc:title>
  <dc:creator>Administrator</dc:creator>
  <cp:lastModifiedBy>Administrator</cp:lastModifiedBy>
  <cp:revision>96</cp:revision>
  <dcterms:created xsi:type="dcterms:W3CDTF">2016-12-09T13:37:00Z</dcterms:created>
  <dcterms:modified xsi:type="dcterms:W3CDTF">2020-01-03T02:56:34Z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